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12"/>
  </p:notesMasterIdLst>
  <p:sldIdLst>
    <p:sldId id="256" r:id="rId2"/>
    <p:sldId id="266" r:id="rId3"/>
    <p:sldId id="261" r:id="rId4"/>
    <p:sldId id="264" r:id="rId5"/>
    <p:sldId id="257" r:id="rId6"/>
    <p:sldId id="258" r:id="rId7"/>
    <p:sldId id="259" r:id="rId8"/>
    <p:sldId id="267" r:id="rId9"/>
    <p:sldId id="260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53" autoAdjust="0"/>
    <p:restoredTop sz="94660"/>
  </p:normalViewPr>
  <p:slideViewPr>
    <p:cSldViewPr>
      <p:cViewPr>
        <p:scale>
          <a:sx n="40" d="100"/>
          <a:sy n="40" d="100"/>
        </p:scale>
        <p:origin x="2286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9BF60B-3165-4812-A990-0EF5BCE655C0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E2EE49-3A5B-4EB0-98E4-E44D69B189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70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10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Environmental</a:t>
            </a:r>
            <a:r>
              <a:rPr lang="en-US" baseline="0" dirty="0" smtClean="0"/>
              <a:t> microbiology is a scientific study which focuses on exploring existence of microorganisms in natural and man-made environments.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However, this</a:t>
            </a:r>
            <a:r>
              <a:rPr lang="en-US" baseline="0" dirty="0" smtClean="0"/>
              <a:t> presentations will focus on various aspects associated with environmental microbiology such as microbial ecology and its relations with plants and animals which is crucial in addressing global agricultural needs </a:t>
            </a:r>
            <a:r>
              <a:rPr lang="en-US" dirty="0" smtClean="0"/>
              <a:t>(Pepper et al., 2011).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681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Environmental</a:t>
            </a:r>
            <a:r>
              <a:rPr lang="en-US" baseline="0" dirty="0" smtClean="0"/>
              <a:t> microbiology is a very crucial discipline of study which helps in creating deep understanding between microbial populations and environment covering soil, water, air including animals and plants. </a:t>
            </a:r>
          </a:p>
          <a:p>
            <a:r>
              <a:rPr lang="en-US" baseline="0" dirty="0" smtClean="0"/>
              <a:t>It plays a very significant role in introducing learners to diversity of microbial community as well as their roles in environmental processes.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8748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Microbial demographic</a:t>
            </a:r>
            <a:r>
              <a:rPr lang="en-US" baseline="0" dirty="0" smtClean="0"/>
              <a:t> ecology are responsible for nutrient and energy cycling crucial in enhancing sustainability within the environment.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184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843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Studies have articulated various environmental</a:t>
            </a:r>
            <a:r>
              <a:rPr lang="en-US" baseline="0" dirty="0" smtClean="0"/>
              <a:t> microbiology concerns in modern world that needs to be addressed.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However, advancements</a:t>
            </a:r>
            <a:r>
              <a:rPr lang="en-US" baseline="0" dirty="0" smtClean="0"/>
              <a:t> in microbial procedures helps addressing diverse environmental concerns towards enhancing global ecosystems. </a:t>
            </a:r>
          </a:p>
          <a:p>
            <a:r>
              <a:rPr lang="en-US" baseline="0" dirty="0" smtClean="0"/>
              <a:t>Some of these environmental challenges include; cleanup of plastic waste in marine ecosystems, environmental pollution and reverting levels of greenhouse gases in the atmosphere (</a:t>
            </a:r>
            <a:r>
              <a:rPr lang="en-US" dirty="0" smtClean="0"/>
              <a:t>de Lorenzo, 2017)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462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Microorganisms</a:t>
            </a:r>
            <a:r>
              <a:rPr lang="en-US" baseline="0" dirty="0" smtClean="0"/>
              <a:t> are microscopic lifeforms that exists within the ecosystems and help in facilitating various ecological processes crucial in human life. </a:t>
            </a:r>
          </a:p>
          <a:p>
            <a:r>
              <a:rPr lang="en-US" baseline="0" dirty="0" smtClean="0"/>
              <a:t>However, they have both positive and adverse impact in ecosystems associated with human life such as supporting biological  processes in human body (</a:t>
            </a:r>
            <a:r>
              <a:rPr lang="en-US" dirty="0" smtClean="0"/>
              <a:t>Skillings, 2016)</a:t>
            </a:r>
            <a:r>
              <a:rPr lang="en-US" baseline="0" dirty="0" smtClean="0"/>
              <a:t>. </a:t>
            </a:r>
          </a:p>
          <a:p>
            <a:r>
              <a:rPr lang="en-US" baseline="0" dirty="0" smtClean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500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E2EE49-3A5B-4EB0-98E4-E44D69B1893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30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803405"/>
            <a:ext cx="73152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632201"/>
            <a:ext cx="73152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32170" y="4323845"/>
            <a:ext cx="2297429" cy="365125"/>
          </a:xfrm>
        </p:spPr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14400" y="4323846"/>
            <a:ext cx="488061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7900" y="1430867"/>
            <a:ext cx="2171700" cy="365125"/>
          </a:xfrm>
        </p:spPr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04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407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4"/>
            <a:ext cx="7955280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3641726"/>
            <a:ext cx="7955281" cy="1354134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3" cy="365125"/>
          </a:xfrm>
        </p:spPr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682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4360" y="2194560"/>
            <a:ext cx="3910579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2099" y="2194560"/>
            <a:ext cx="3907540" cy="406908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34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1700" y="762000"/>
            <a:ext cx="6377940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1279" y="2183802"/>
            <a:ext cx="3683659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4359" y="3132667"/>
            <a:ext cx="3910579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9018" y="2183802"/>
            <a:ext cx="368062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2098" y="3132667"/>
            <a:ext cx="3907541" cy="31309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90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657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495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30861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746760"/>
            <a:ext cx="4663440" cy="551688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308610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101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1524000"/>
            <a:ext cx="407573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77524" y="751242"/>
            <a:ext cx="3674234" cy="551239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3124200"/>
            <a:ext cx="4075730" cy="313944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147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55" y="4697361"/>
            <a:ext cx="7956482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94355" y="977035"/>
            <a:ext cx="7950260" cy="3406972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5516716"/>
            <a:ext cx="7955280" cy="746924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91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753533"/>
            <a:ext cx="795528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649134"/>
            <a:ext cx="7772400" cy="1330852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797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351" y="753534"/>
            <a:ext cx="7613650" cy="2756234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77899" y="3509768"/>
            <a:ext cx="7194552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174597"/>
            <a:ext cx="7778752" cy="821265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9438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1458" y="80772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46733" y="3021330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5589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124702"/>
            <a:ext cx="7774782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92" y="3648316"/>
            <a:ext cx="7773608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562176" y="378884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4360" y="378884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835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171701" y="762000"/>
            <a:ext cx="6377939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94361" y="2202080"/>
            <a:ext cx="2560320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9436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02237" y="2201333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00781" y="2904068"/>
            <a:ext cx="2560320" cy="335957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9319" y="2192866"/>
            <a:ext cx="2560320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89320" y="2904564"/>
            <a:ext cx="2560320" cy="335907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3749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171702" y="762000"/>
            <a:ext cx="6381984" cy="1295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94360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94360" y="2331720"/>
            <a:ext cx="2560320" cy="15073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94360" y="4796103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91873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291872" y="2331720"/>
            <a:ext cx="2560320" cy="1509862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290858" y="4796102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93365" y="4113340"/>
            <a:ext cx="2560320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93364" y="2331721"/>
            <a:ext cx="2560320" cy="1508919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93272" y="4796100"/>
            <a:ext cx="2560320" cy="146753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6526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2194560"/>
            <a:ext cx="7955280" cy="406908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518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95862"/>
            <a:ext cx="9144000" cy="1862138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6590" y="747183"/>
            <a:ext cx="1543050" cy="424867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4360" y="746126"/>
            <a:ext cx="6278035" cy="424973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176" y="381001"/>
            <a:ext cx="2183130" cy="365125"/>
          </a:xfrm>
        </p:spPr>
        <p:txBody>
          <a:bodyPr/>
          <a:lstStyle>
            <a:lvl1pPr algn="r">
              <a:defRPr/>
            </a:lvl1pPr>
          </a:lstStyle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4360" y="381001"/>
            <a:ext cx="483065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82466" y="381001"/>
            <a:ext cx="667174" cy="365125"/>
          </a:xfrm>
        </p:spPr>
        <p:txBody>
          <a:bodyPr/>
          <a:lstStyle/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791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1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081088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4360" y="2194560"/>
            <a:ext cx="7955280" cy="40690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12230" y="6356351"/>
            <a:ext cx="21374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480D4D-FC8A-4648-A422-46D85A233111}" type="datetimeFigureOut">
              <a:rPr lang="en-US" smtClean="0"/>
              <a:t>3/30/2020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4360" y="6355846"/>
            <a:ext cx="56807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250" y="381001"/>
            <a:ext cx="19773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D3A1D6-DE62-4A2F-85B4-274FDAA0D8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6543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219200"/>
            <a:ext cx="7315200" cy="2409301"/>
          </a:xfrm>
        </p:spPr>
        <p:txBody>
          <a:bodyPr>
            <a:normAutofit/>
          </a:bodyPr>
          <a:lstStyle/>
          <a:p>
            <a:r>
              <a:rPr lang="en-US" dirty="0"/>
              <a:t>Environmental Microbiology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/>
          <a:p>
            <a:r>
              <a:rPr lang="en-US" dirty="0" smtClean="0"/>
              <a:t>Oral Report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3012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  </a:t>
            </a:r>
          </a:p>
          <a:p>
            <a:r>
              <a:rPr lang="en-US" dirty="0" smtClean="0"/>
              <a:t>Articulating the composition of microbial communities in the environment.</a:t>
            </a:r>
          </a:p>
          <a:p>
            <a:r>
              <a:rPr lang="en-US" dirty="0" smtClean="0"/>
              <a:t>Developing deeper insights on environmental microbiology.</a:t>
            </a:r>
          </a:p>
          <a:p>
            <a:r>
              <a:rPr lang="en-US" dirty="0" smtClean="0"/>
              <a:t>Informing audience on impact of the topic on agriculture. </a:t>
            </a:r>
          </a:p>
          <a:p>
            <a:r>
              <a:rPr lang="en-US" dirty="0" smtClean="0"/>
              <a:t>Introducing audience on diversity of microbial populations. </a:t>
            </a:r>
          </a:p>
          <a:p>
            <a:r>
              <a:rPr lang="en-US" dirty="0" smtClean="0"/>
              <a:t>Discussing relations of microbial ecology with plants and animals 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171700" y="764373"/>
            <a:ext cx="6377940" cy="1293028"/>
          </a:xfrm>
        </p:spPr>
        <p:txBody>
          <a:bodyPr/>
          <a:lstStyle/>
          <a:p>
            <a:r>
              <a:rPr lang="en-US" dirty="0" smtClean="0"/>
              <a:t>FOCUS OF TALK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41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IMPORTANCE OF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 </a:t>
            </a:r>
            <a:r>
              <a:rPr lang="en-US" dirty="0" smtClean="0"/>
              <a:t>Introduces learners to association of microbial community with animals and plants (Pepper et al., 2011). </a:t>
            </a:r>
          </a:p>
          <a:p>
            <a:r>
              <a:rPr lang="en-US" dirty="0" smtClean="0"/>
              <a:t>Understanding roles of microbial ecology in environmental processes. </a:t>
            </a:r>
          </a:p>
          <a:p>
            <a:r>
              <a:rPr lang="en-US" dirty="0" smtClean="0"/>
              <a:t>Articulating impact of microorganisms on various agricultural processes. </a:t>
            </a:r>
          </a:p>
          <a:p>
            <a:r>
              <a:rPr lang="en-US" dirty="0" smtClean="0"/>
              <a:t>Creates deep understanding on microbial communities in the environment.</a:t>
            </a:r>
          </a:p>
          <a:p>
            <a:r>
              <a:rPr lang="en-US" dirty="0" smtClean="0"/>
              <a:t> Discussing the impact of microbes on the environment</a:t>
            </a:r>
          </a:p>
          <a:p>
            <a:r>
              <a:rPr lang="en-US" dirty="0" smtClean="0"/>
              <a:t>Introducing the diversity of microbial community ecology.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4448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MODERN UNDERSTANDING OF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Microbes are involved in climate change dynamics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Microbial communities influence the mineralization &amp; destabilization of organic matter.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Microbial diversity encompass; structural, metabolic, ecological or evolutionary diversity.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</a:t>
            </a:r>
            <a:r>
              <a:rPr lang="en-US" dirty="0" smtClean="0"/>
              <a:t> Population of diverse species live together to form an ecological communi</a:t>
            </a:r>
            <a:r>
              <a:rPr lang="en-US" dirty="0" smtClean="0"/>
              <a:t>ty.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2600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IMPACT ON HUMAN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dirty="0" smtClean="0"/>
              <a:t>Microbes have a general positive implications on well-being of human beings.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exhibit pervasive activities closely associated with human health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Detailed understanding plays a significant role in making global health decisions.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protect individuals from health complications 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They also play a crucial role in enhancing digestion in human body.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18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UNSOLVED PROBLEMS &amp;CONCERNS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Courier New" pitchFamily="49" charset="0"/>
              <a:buChar char="o"/>
            </a:pPr>
            <a:r>
              <a:rPr lang="en-US" dirty="0" smtClean="0"/>
              <a:t>Environmental pollution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Eliminating chemical contaminants from trophic chains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Modern agricultural implications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Reverting atmospheric levels of CO2 &amp;greenhouse emissions.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Increase in humidity levels in arid ecosystems 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 Cleanup of plastic waste in marine ecosystems </a:t>
            </a:r>
          </a:p>
          <a:p>
            <a:pPr>
              <a:buFont typeface="Courier New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13748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ECOLOGY OF ORGANISMS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Ecology is the study of organisms’ interactions with one another &amp; their physical environs.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They help in strengthening immune systems in human body.  </a:t>
            </a:r>
          </a:p>
          <a:p>
            <a:pPr>
              <a:buFont typeface="Wingdings" pitchFamily="2" charset="2"/>
              <a:buChar char="ü"/>
            </a:pPr>
            <a:r>
              <a:rPr lang="en-US" dirty="0"/>
              <a:t>Microorganisms play various roles in ecosystems such as decomposition and production of </a:t>
            </a:r>
            <a:r>
              <a:rPr lang="en-US" dirty="0" smtClean="0"/>
              <a:t>oxygen.</a:t>
            </a:r>
            <a:endParaRPr lang="en-US" dirty="0" smtClean="0"/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Some absorb toxins in our bodies thus reducing stress </a:t>
            </a:r>
          </a:p>
          <a:p>
            <a:pPr>
              <a:buFont typeface="Wingdings" pitchFamily="2" charset="2"/>
              <a:buChar char="ü"/>
            </a:pPr>
            <a:r>
              <a:rPr lang="en-US" dirty="0" smtClean="0"/>
              <a:t>Decomposition of organisms helps  in addition of nutrients to the soil for use by plants. </a:t>
            </a:r>
          </a:p>
          <a:p>
            <a:pPr>
              <a:buFont typeface="Wingdings" pitchFamily="2" charset="2"/>
              <a:buChar char="ü"/>
            </a:pPr>
            <a:endParaRPr lang="en-US" dirty="0" smtClean="0"/>
          </a:p>
          <a:p>
            <a:pPr>
              <a:buFont typeface="Wingdings" pitchFamily="2" charset="2"/>
              <a:buChar char="ü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973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Ecology of organisms </a:t>
            </a:r>
            <a:br>
              <a:rPr lang="en-US" dirty="0" smtClean="0"/>
            </a:br>
            <a:r>
              <a:rPr lang="en-US" dirty="0" smtClean="0"/>
              <a:t>Cont</a:t>
            </a:r>
            <a:r>
              <a:rPr lang="en-US" dirty="0"/>
              <a:t>;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60" y="2089485"/>
            <a:ext cx="7955280" cy="4069080"/>
          </a:xfrm>
        </p:spPr>
        <p:txBody>
          <a:bodyPr/>
          <a:lstStyle/>
          <a:p>
            <a:r>
              <a:rPr lang="en-US" dirty="0" smtClean="0"/>
              <a:t>Organisms have diverse interactions with human beings</a:t>
            </a:r>
          </a:p>
          <a:p>
            <a:r>
              <a:rPr lang="en-US" dirty="0"/>
              <a:t>Microorganisms play various roles in ecosystems such as decomposition and production of oxygen</a:t>
            </a:r>
            <a:r>
              <a:rPr lang="en-US" dirty="0" smtClean="0"/>
              <a:t>.</a:t>
            </a:r>
          </a:p>
          <a:p>
            <a:r>
              <a:rPr lang="en-US" dirty="0" smtClean="0"/>
              <a:t>It helps in understanding the association between organisms and overall well-being of  global ecosystems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032446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Environmental microbiology is a crucial topic that helps in creating an understanding of microbial ecology and interactions with plants and animals.</a:t>
            </a:r>
          </a:p>
          <a:p>
            <a:r>
              <a:rPr lang="en-US" dirty="0" smtClean="0"/>
              <a:t>It also helps in understanding </a:t>
            </a:r>
            <a:r>
              <a:rPr lang="en-US" dirty="0"/>
              <a:t>roles of microbial ecology in environmental processes. </a:t>
            </a:r>
            <a:endParaRPr lang="en-US" dirty="0" smtClean="0"/>
          </a:p>
          <a:p>
            <a:r>
              <a:rPr lang="en-US" dirty="0" smtClean="0"/>
              <a:t>Combatively, the fundamental objective  of the topic is developing a clear relationship between microbe community with animals and plants towards enhancing the sustainability of human life.  </a:t>
            </a:r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648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Pepper, I. L., </a:t>
            </a:r>
            <a:r>
              <a:rPr lang="en-US" dirty="0" err="1"/>
              <a:t>Gerba</a:t>
            </a:r>
            <a:r>
              <a:rPr lang="en-US" dirty="0"/>
              <a:t>, C. P., Gentry, T. J., &amp; Maier, R. M. (Eds.). (2011). </a:t>
            </a:r>
            <a:r>
              <a:rPr lang="en-US" i="1" dirty="0"/>
              <a:t>Environmental microbiology</a:t>
            </a:r>
            <a:r>
              <a:rPr lang="en-US" dirty="0"/>
              <a:t>. Academic Press</a:t>
            </a:r>
            <a:r>
              <a:rPr lang="en-US" dirty="0" smtClean="0"/>
              <a:t>.</a:t>
            </a:r>
          </a:p>
          <a:p>
            <a:r>
              <a:rPr lang="en-US" dirty="0"/>
              <a:t>Skillings, D. (2016). </a:t>
            </a:r>
            <a:r>
              <a:rPr lang="en-US" dirty="0" err="1"/>
              <a:t>Holobionts</a:t>
            </a:r>
            <a:r>
              <a:rPr lang="en-US" dirty="0"/>
              <a:t> and the ecology of organisms: Multi-species communities or integrated individuals?. </a:t>
            </a:r>
            <a:r>
              <a:rPr lang="en-US" i="1" dirty="0"/>
              <a:t>Biology &amp; Philosophy</a:t>
            </a:r>
            <a:r>
              <a:rPr lang="en-US" dirty="0"/>
              <a:t>, </a:t>
            </a:r>
            <a:r>
              <a:rPr lang="en-US" i="1" dirty="0"/>
              <a:t>31</a:t>
            </a:r>
            <a:r>
              <a:rPr lang="en-US" dirty="0"/>
              <a:t>(6), 875-892.</a:t>
            </a:r>
            <a:endParaRPr lang="en-US" dirty="0" smtClean="0"/>
          </a:p>
          <a:p>
            <a:r>
              <a:rPr lang="en-US" dirty="0"/>
              <a:t>de Lorenzo, V. (2017). Seven microbial bio‐processes to help the planet. </a:t>
            </a:r>
            <a:r>
              <a:rPr lang="en-US" i="1" dirty="0"/>
              <a:t>Microbial biotechnology</a:t>
            </a:r>
            <a:r>
              <a:rPr lang="en-US" dirty="0"/>
              <a:t>, </a:t>
            </a:r>
            <a:r>
              <a:rPr lang="en-US" i="1" dirty="0"/>
              <a:t>10</a:t>
            </a:r>
            <a:r>
              <a:rPr lang="en-US" dirty="0"/>
              <a:t>(5), 995-998.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097958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01D17D"/>
      </a:accent1>
      <a:accent2>
        <a:srgbClr val="84C72A"/>
      </a:accent2>
      <a:accent3>
        <a:srgbClr val="E1D126"/>
      </a:accent3>
      <a:accent4>
        <a:srgbClr val="E29932"/>
      </a:accent4>
      <a:accent5>
        <a:srgbClr val="E56526"/>
      </a:accent5>
      <a:accent6>
        <a:srgbClr val="D63731"/>
      </a:accent6>
      <a:hlink>
        <a:srgbClr val="35FA7F"/>
      </a:hlink>
      <a:folHlink>
        <a:srgbClr val="BAFC85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2B2A868B-6BC2-4B3E-98B9-1258F41035D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281</TotalTime>
  <Words>718</Words>
  <Application>Microsoft Office PowerPoint</Application>
  <PresentationFormat>On-screen Show (4:3)</PresentationFormat>
  <Paragraphs>77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Courier New</vt:lpstr>
      <vt:lpstr>Wingdings</vt:lpstr>
      <vt:lpstr>Vapor Trail</vt:lpstr>
      <vt:lpstr>Environmental Microbiology</vt:lpstr>
      <vt:lpstr>FOCUS OF TALK</vt:lpstr>
      <vt:lpstr>IMPORTANCE OF TOPIC</vt:lpstr>
      <vt:lpstr>MODERN UNDERSTANDING OF ISSUES</vt:lpstr>
      <vt:lpstr>IMPACT ON HUMAN HEALTH</vt:lpstr>
      <vt:lpstr>UNSOLVED PROBLEMS &amp;CONCERNS</vt:lpstr>
      <vt:lpstr>ECOLOGY OF ORGANISMS</vt:lpstr>
      <vt:lpstr>Ecology of organisms  Cont; </vt:lpstr>
      <vt:lpstr>CONCLUSION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Effective lesson planning in learning</dc:title>
  <dc:creator>MBUGUA</dc:creator>
  <cp:lastModifiedBy>user</cp:lastModifiedBy>
  <cp:revision>30</cp:revision>
  <dcterms:created xsi:type="dcterms:W3CDTF">2019-07-23T13:40:05Z</dcterms:created>
  <dcterms:modified xsi:type="dcterms:W3CDTF">2020-03-30T20:28:09Z</dcterms:modified>
</cp:coreProperties>
</file>